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aleway"/>
      <p:regular r:id="rId65"/>
      <p:bold r:id="rId66"/>
      <p:italic r:id="rId67"/>
      <p:boldItalic r:id="rId68"/>
    </p:embeddedFont>
    <p:embeddedFont>
      <p:font typeface="Roboto"/>
      <p:regular r:id="rId69"/>
      <p:bold r:id="rId70"/>
      <p:italic r:id="rId71"/>
      <p:boldItalic r:id="rId72"/>
    </p:embeddedFont>
    <p:embeddedFont>
      <p:font typeface="Nunito"/>
      <p:regular r:id="rId73"/>
      <p:bold r:id="rId74"/>
      <p:italic r:id="rId75"/>
      <p:boldItalic r:id="rId76"/>
    </p:embeddedFont>
    <p:embeddedFont>
      <p:font typeface="Lato"/>
      <p:regular r:id="rId77"/>
      <p:bold r:id="rId78"/>
      <p:italic r:id="rId79"/>
      <p:boldItalic r:id="rId80"/>
    </p:embeddedFont>
    <p:embeddedFont>
      <p:font typeface="Montserrat"/>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5" roundtripDataSignature="AMtx7mguVSMfUskGIrmbp//xX16xVoEZ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243AC6-BD6C-4111-9F31-04388914AA37}">
  <a:tblStyle styleId="{3D243AC6-BD6C-4111-9F31-04388914AA3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boldItalic.fntdata"/><Relationship Id="rId83" Type="http://schemas.openxmlformats.org/officeDocument/2006/relationships/font" Target="fonts/Montserrat-italic.fntdata"/><Relationship Id="rId42" Type="http://schemas.openxmlformats.org/officeDocument/2006/relationships/slide" Target="slides/slide36.xml"/><Relationship Id="rId41" Type="http://schemas.openxmlformats.org/officeDocument/2006/relationships/slide" Target="slides/slide35.xml"/><Relationship Id="rId85" Type="http://customschemas.google.com/relationships/presentationmetadata" Target="meta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Nunito-italic.fntdata"/><Relationship Id="rId30" Type="http://schemas.openxmlformats.org/officeDocument/2006/relationships/slide" Target="slides/slide24.xml"/><Relationship Id="rId74" Type="http://schemas.openxmlformats.org/officeDocument/2006/relationships/font" Target="fonts/Nunito-bold.fntdata"/><Relationship Id="rId33" Type="http://schemas.openxmlformats.org/officeDocument/2006/relationships/slide" Target="slides/slide27.xml"/><Relationship Id="rId77" Type="http://schemas.openxmlformats.org/officeDocument/2006/relationships/font" Target="fonts/Lato-regular.fntdata"/><Relationship Id="rId32" Type="http://schemas.openxmlformats.org/officeDocument/2006/relationships/slide" Target="slides/slide26.xml"/><Relationship Id="rId76" Type="http://schemas.openxmlformats.org/officeDocument/2006/relationships/font" Target="fonts/Nunito-boldItalic.fntdata"/><Relationship Id="rId35" Type="http://schemas.openxmlformats.org/officeDocument/2006/relationships/slide" Target="slides/slide29.xml"/><Relationship Id="rId79" Type="http://schemas.openxmlformats.org/officeDocument/2006/relationships/font" Target="fonts/Lato-italic.fntdata"/><Relationship Id="rId34" Type="http://schemas.openxmlformats.org/officeDocument/2006/relationships/slide" Target="slides/slide28.xml"/><Relationship Id="rId78" Type="http://schemas.openxmlformats.org/officeDocument/2006/relationships/font" Target="fonts/Lato-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bold.fntdata"/><Relationship Id="rId21" Type="http://schemas.openxmlformats.org/officeDocument/2006/relationships/slide" Target="slides/slide15.xml"/><Relationship Id="rId65" Type="http://schemas.openxmlformats.org/officeDocument/2006/relationships/font" Target="fonts/Raleway-regular.fntdata"/><Relationship Id="rId24" Type="http://schemas.openxmlformats.org/officeDocument/2006/relationships/slide" Target="slides/slide18.xml"/><Relationship Id="rId68" Type="http://schemas.openxmlformats.org/officeDocument/2006/relationships/font" Target="fonts/Raleway-boldItalic.fntdata"/><Relationship Id="rId23" Type="http://schemas.openxmlformats.org/officeDocument/2006/relationships/slide" Target="slides/slide17.xml"/><Relationship Id="rId67" Type="http://schemas.openxmlformats.org/officeDocument/2006/relationships/font" Target="fonts/Raleway-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b872249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3b872249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dd78c379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dd78c3796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dd78c379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dd78c3796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Definición,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Clr>
                <a:schemeClr val="dk1"/>
              </a:buClr>
              <a:buSzPts val="1100"/>
              <a:buAutoNum type="alphaLcParenR"/>
            </a:pPr>
            <a:r>
              <a:rPr lang="es">
                <a:solidFill>
                  <a:schemeClr val="dk1"/>
                </a:solidFill>
              </a:rPr>
              <a:t>Online y offline data augmentation</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dd78c379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dd78c3796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d78c379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dd78c3796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dd78c379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dd78c3796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dd78c379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dd78c3796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dd78c3796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dd78c3796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dd78c37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dd78c379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dda64e0e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dda64e0e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0"/>
          <p:cNvGrpSpPr/>
          <p:nvPr/>
        </p:nvGrpSpPr>
        <p:grpSpPr>
          <a:xfrm>
            <a:off x="830392" y="1191256"/>
            <a:ext cx="745763" cy="45826"/>
            <a:chOff x="4580561" y="2589004"/>
            <a:chExt cx="1064464" cy="25200"/>
          </a:xfrm>
        </p:grpSpPr>
        <p:sp>
          <p:nvSpPr>
            <p:cNvPr id="12" name="Google Shape;12;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5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59"/>
          <p:cNvGrpSpPr/>
          <p:nvPr/>
        </p:nvGrpSpPr>
        <p:grpSpPr>
          <a:xfrm>
            <a:off x="830392" y="4169130"/>
            <a:ext cx="745763" cy="45826"/>
            <a:chOff x="4580561" y="2589004"/>
            <a:chExt cx="1064464" cy="25200"/>
          </a:xfrm>
        </p:grpSpPr>
        <p:sp>
          <p:nvSpPr>
            <p:cNvPr id="75" name="Google Shape;75;p5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5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1"/>
          <p:cNvGrpSpPr/>
          <p:nvPr/>
        </p:nvGrpSpPr>
        <p:grpSpPr>
          <a:xfrm>
            <a:off x="830392" y="1191256"/>
            <a:ext cx="745763" cy="45826"/>
            <a:chOff x="4580561" y="2589004"/>
            <a:chExt cx="1064464" cy="25200"/>
          </a:xfrm>
        </p:grpSpPr>
        <p:sp>
          <p:nvSpPr>
            <p:cNvPr id="20" name="Google Shape;20;p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52"/>
          <p:cNvGrpSpPr/>
          <p:nvPr/>
        </p:nvGrpSpPr>
        <p:grpSpPr>
          <a:xfrm>
            <a:off x="830392" y="1191256"/>
            <a:ext cx="745763" cy="45826"/>
            <a:chOff x="4580561" y="2589004"/>
            <a:chExt cx="1064464" cy="25200"/>
          </a:xfrm>
        </p:grpSpPr>
        <p:sp>
          <p:nvSpPr>
            <p:cNvPr id="27" name="Google Shape;27;p5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5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3"/>
          <p:cNvGrpSpPr/>
          <p:nvPr/>
        </p:nvGrpSpPr>
        <p:grpSpPr>
          <a:xfrm>
            <a:off x="830392" y="1191256"/>
            <a:ext cx="745763" cy="45826"/>
            <a:chOff x="4580561" y="2589004"/>
            <a:chExt cx="1064464" cy="25200"/>
          </a:xfrm>
        </p:grpSpPr>
        <p:sp>
          <p:nvSpPr>
            <p:cNvPr id="34" name="Google Shape;34;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54"/>
          <p:cNvGrpSpPr/>
          <p:nvPr/>
        </p:nvGrpSpPr>
        <p:grpSpPr>
          <a:xfrm>
            <a:off x="830392" y="1191256"/>
            <a:ext cx="745763" cy="45826"/>
            <a:chOff x="4580561" y="2589004"/>
            <a:chExt cx="1064464" cy="25200"/>
          </a:xfrm>
        </p:grpSpPr>
        <p:sp>
          <p:nvSpPr>
            <p:cNvPr id="43" name="Google Shape;43;p5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5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5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55"/>
          <p:cNvGrpSpPr/>
          <p:nvPr/>
        </p:nvGrpSpPr>
        <p:grpSpPr>
          <a:xfrm>
            <a:off x="830392" y="1191256"/>
            <a:ext cx="745763" cy="45826"/>
            <a:chOff x="4580561" y="2589004"/>
            <a:chExt cx="1064464" cy="25200"/>
          </a:xfrm>
        </p:grpSpPr>
        <p:sp>
          <p:nvSpPr>
            <p:cNvPr id="50" name="Google Shape;50;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5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56"/>
          <p:cNvGrpSpPr/>
          <p:nvPr/>
        </p:nvGrpSpPr>
        <p:grpSpPr>
          <a:xfrm>
            <a:off x="830392" y="4169130"/>
            <a:ext cx="745763" cy="45826"/>
            <a:chOff x="4580561" y="2589004"/>
            <a:chExt cx="1064464" cy="25200"/>
          </a:xfrm>
        </p:grpSpPr>
        <p:sp>
          <p:nvSpPr>
            <p:cNvPr id="57" name="Google Shape;57;p5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5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7"/>
          <p:cNvGrpSpPr/>
          <p:nvPr/>
        </p:nvGrpSpPr>
        <p:grpSpPr>
          <a:xfrm>
            <a:off x="830392" y="1191256"/>
            <a:ext cx="745763" cy="45826"/>
            <a:chOff x="4580561" y="2589004"/>
            <a:chExt cx="1064464" cy="25200"/>
          </a:xfrm>
        </p:grpSpPr>
        <p:sp>
          <p:nvSpPr>
            <p:cNvPr id="64" name="Google Shape;64;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5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gif"/><Relationship Id="rId4" Type="http://schemas.openxmlformats.org/officeDocument/2006/relationships/image" Target="../media/image24.gif"/><Relationship Id="rId5" Type="http://schemas.openxmlformats.org/officeDocument/2006/relationships/image" Target="../media/image26.gif"/><Relationship Id="rId6" Type="http://schemas.openxmlformats.org/officeDocument/2006/relationships/hyperlink" Target="https://segment-anything.com/" TargetMode="External"/><Relationship Id="rId7" Type="http://schemas.openxmlformats.org/officeDocument/2006/relationships/hyperlink" Target="https://ai.facebook.com/blog/segment-anything-foundation-model-image-segment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yann.lecun.com/exdb/publis/pdf/lecun-01a.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15.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gif"/><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hyperlink" Target="https://towardsdatascience.com/illustrated-10-cnn-architectures-95d78ace614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rxiv.org/pdf/1409.1556.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 Id="rId4" Type="http://schemas.openxmlformats.org/officeDocument/2006/relationships/hyperlink" Target="https://app.slack.com/client/T018E1Y9BNC/C01D0FT66F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journalofbigdata.springeropen.com/track/pdf/10.1186/s40537-019-0197-0.pdf" TargetMode="Externa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journalofbigdata.springeropen.com/track/pdf/10.1186/s40537-019-0197-0.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hyperlink" Target="https://arxiv.org/pdf/1801.02929.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hyperlink" Target="https://www.nature.com/articles/s41598-019-52737-x"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38.png"/><Relationship Id="rId6"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stepup.ai/test_time_data_augmenta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colab.research.google.com/drive/1DnWhnI49J2Zh6T7bShfarswUBbrmaUYj" TargetMode="External"/><Relationship Id="rId4" Type="http://schemas.openxmlformats.org/officeDocument/2006/relationships/hyperlink" Target="https://colab.research.google.com/drive/17YEsdGyEKsQjJQCZZOv-EFHozbIQIXh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www.tensorflow.org/tensorboard?hl=es-419" TargetMode="External"/><Relationship Id="rId4" Type="http://schemas.openxmlformats.org/officeDocument/2006/relationships/hyperlink" Target="https://tensorboard.dev/"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colab.research.google.com/drive/1hVI95l10Os64jXuc8iKBenwEU7OB9ZLi"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41.jpg"/><Relationship Id="rId9" Type="http://schemas.openxmlformats.org/officeDocument/2006/relationships/hyperlink" Target="https://www.image-net.org/update-mar-11-2021.php" TargetMode="External"/><Relationship Id="rId5" Type="http://schemas.openxmlformats.org/officeDocument/2006/relationships/image" Target="../media/image4.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1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10"/>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1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1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11"/>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12"/>
          <p:cNvPicPr preferRelativeResize="0"/>
          <p:nvPr/>
        </p:nvPicPr>
        <p:blipFill rotWithShape="1">
          <a:blip r:embed="rId3">
            <a:alphaModFix/>
          </a:blip>
          <a:srcRect b="0" l="0" r="0" t="0"/>
          <a:stretch/>
        </p:blipFill>
        <p:spPr>
          <a:xfrm>
            <a:off x="2615872" y="1917179"/>
            <a:ext cx="4198092" cy="2693778"/>
          </a:xfrm>
          <a:prstGeom prst="rect">
            <a:avLst/>
          </a:prstGeom>
          <a:noFill/>
          <a:ln>
            <a:noFill/>
          </a:ln>
        </p:spPr>
      </p:pic>
      <p:sp>
        <p:nvSpPr>
          <p:cNvPr id="170" name="Google Shape;170;p12"/>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13"/>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6" name="Google Shape;176;p13"/>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7" name="Google Shape;177;p13"/>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3" name="Google Shape;183;p14"/>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4" name="Google Shape;184;p14"/>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1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0" name="Google Shape;190;p1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resolución de imágenes sin afectar la calidad de los detalles. Incluso se puede utilizar como una forma de restaurar imágenes. </a:t>
            </a:r>
            <a:r>
              <a:rPr b="0" i="0" lang="es" sz="1200" u="sng" cap="none" strike="noStrike">
                <a:solidFill>
                  <a:schemeClr val="hlink"/>
                </a:solidFill>
                <a:latin typeface="Montserrat"/>
                <a:ea typeface="Montserrat"/>
                <a:cs typeface="Montserrat"/>
                <a:sym typeface="Montserrat"/>
                <a:hlinkClick r:id="rId3"/>
              </a:rPr>
              <a:t>https://github.com/xinntao/Real-ESRGAN</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1" name="Google Shape;191;p15"/>
          <p:cNvPicPr preferRelativeResize="0"/>
          <p:nvPr/>
        </p:nvPicPr>
        <p:blipFill rotWithShape="1">
          <a:blip r:embed="rId4">
            <a:alphaModFix/>
          </a:blip>
          <a:srcRect b="0" l="0" r="0" t="0"/>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7" name="Google Shape;197;p1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Realiza el proceso de coloreo de imágenes antiguas o en blanco y negro. </a:t>
            </a:r>
            <a:r>
              <a:rPr b="0" i="0" lang="es" sz="1200" u="sng" cap="none" strike="noStrike">
                <a:solidFill>
                  <a:schemeClr val="hlink"/>
                </a:solidFill>
                <a:latin typeface="Montserrat"/>
                <a:ea typeface="Montserrat"/>
                <a:cs typeface="Montserrat"/>
                <a:sym typeface="Montserrat"/>
                <a:hlinkClick r:id="rId3"/>
              </a:rPr>
              <a:t>https://github.com/jantic/DeOldify</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8" name="Google Shape;198;p16"/>
          <p:cNvPicPr preferRelativeResize="0"/>
          <p:nvPr/>
        </p:nvPicPr>
        <p:blipFill rotWithShape="1">
          <a:blip r:embed="rId4">
            <a:alphaModFix/>
          </a:blip>
          <a:srcRect b="0" l="0" r="0" t="0"/>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4" name="Google Shape;204;p17"/>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5" name="Google Shape;205;p17"/>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6" name="Google Shape;206;p17"/>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2" name="Google Shape;212;p18"/>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Stable Diffusion</a:t>
            </a:r>
            <a:r>
              <a:rPr b="0" i="0" lang="es" sz="1200" u="none" cap="none" strike="noStrike">
                <a:solidFill>
                  <a:schemeClr val="accent1"/>
                </a:solidFill>
                <a:latin typeface="Montserrat"/>
                <a:ea typeface="Montserrat"/>
                <a:cs typeface="Montserrat"/>
                <a:sym typeface="Montserrat"/>
              </a:rPr>
              <a:t> es similar a DALL.E 2 pero desarrollada por un grupo independiente y es de código abierto!</a:t>
            </a:r>
            <a:endParaRPr b="0" i="0" sz="1400" u="none" cap="none" strike="noStrike">
              <a:solidFill>
                <a:srgbClr val="000000"/>
              </a:solidFill>
              <a:latin typeface="Lato"/>
              <a:ea typeface="Lato"/>
              <a:cs typeface="Lato"/>
              <a:sym typeface="Lato"/>
            </a:endParaRPr>
          </a:p>
        </p:txBody>
      </p:sp>
      <p:sp>
        <p:nvSpPr>
          <p:cNvPr id="213" name="Google Shape;213;p18"/>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photograph of an astronaut riding a horse”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3"/>
              </a:rPr>
              <a:t>https://stability.ai/blog/stable-diffusion-public-release</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https://github.com/CompVis/stable-diffusion</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5"/>
              </a:rPr>
              <a:t>https://colab.research.google.com/github/huggingface/notebooks/blob/main/diffusers/stable_diffusion.ipynb</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p:txBody>
      </p:sp>
      <p:pic>
        <p:nvPicPr>
          <p:cNvPr id="214" name="Google Shape;214;p18"/>
          <p:cNvPicPr preferRelativeResize="0"/>
          <p:nvPr/>
        </p:nvPicPr>
        <p:blipFill rotWithShape="1">
          <a:blip r:embed="rId6">
            <a:alphaModFix/>
          </a:blip>
          <a:srcRect b="0" l="0" r="0" t="0"/>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3b872249e5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20" name="Google Shape;220;g23b872249e5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SAM (Segment Anything Model)</a:t>
            </a:r>
            <a:r>
              <a:rPr b="0" i="0" lang="es" sz="1200" u="none" cap="none" strike="noStrike">
                <a:solidFill>
                  <a:schemeClr val="accent1"/>
                </a:solidFill>
                <a:latin typeface="Montserrat"/>
                <a:ea typeface="Montserrat"/>
                <a:cs typeface="Montserrat"/>
                <a:sym typeface="Montserrat"/>
              </a:rPr>
              <a:t> es un modelo desarrollado por Meta es un foundation model para segmentación de imágenes.</a:t>
            </a:r>
            <a:endParaRPr b="0" i="0" sz="1400" u="none" cap="none" strike="noStrike">
              <a:solidFill>
                <a:srgbClr val="000000"/>
              </a:solidFill>
              <a:latin typeface="Montserrat"/>
              <a:ea typeface="Montserrat"/>
              <a:cs typeface="Montserrat"/>
              <a:sym typeface="Montserrat"/>
            </a:endParaRPr>
          </a:p>
        </p:txBody>
      </p:sp>
      <p:pic>
        <p:nvPicPr>
          <p:cNvPr id="221" name="Google Shape;221;g23b872249e5_0_0"/>
          <p:cNvPicPr preferRelativeResize="0"/>
          <p:nvPr/>
        </p:nvPicPr>
        <p:blipFill rotWithShape="1">
          <a:blip r:embed="rId3">
            <a:alphaModFix/>
          </a:blip>
          <a:srcRect b="0" l="0" r="0" t="0"/>
          <a:stretch/>
        </p:blipFill>
        <p:spPr>
          <a:xfrm>
            <a:off x="173700" y="2406675"/>
            <a:ext cx="2859825" cy="2001875"/>
          </a:xfrm>
          <a:prstGeom prst="rect">
            <a:avLst/>
          </a:prstGeom>
          <a:noFill/>
          <a:ln>
            <a:noFill/>
          </a:ln>
        </p:spPr>
      </p:pic>
      <p:pic>
        <p:nvPicPr>
          <p:cNvPr id="222" name="Google Shape;222;g23b872249e5_0_0"/>
          <p:cNvPicPr preferRelativeResize="0"/>
          <p:nvPr/>
        </p:nvPicPr>
        <p:blipFill rotWithShape="1">
          <a:blip r:embed="rId4">
            <a:alphaModFix/>
          </a:blip>
          <a:srcRect b="0" l="0" r="0" t="0"/>
          <a:stretch/>
        </p:blipFill>
        <p:spPr>
          <a:xfrm>
            <a:off x="3166700" y="2406667"/>
            <a:ext cx="2859825" cy="2001883"/>
          </a:xfrm>
          <a:prstGeom prst="rect">
            <a:avLst/>
          </a:prstGeom>
          <a:noFill/>
          <a:ln>
            <a:noFill/>
          </a:ln>
        </p:spPr>
      </p:pic>
      <p:pic>
        <p:nvPicPr>
          <p:cNvPr id="223" name="Google Shape;223;g23b872249e5_0_0"/>
          <p:cNvPicPr preferRelativeResize="0"/>
          <p:nvPr/>
        </p:nvPicPr>
        <p:blipFill rotWithShape="1">
          <a:blip r:embed="rId5">
            <a:alphaModFix/>
          </a:blip>
          <a:srcRect b="0" l="0" r="0" t="0"/>
          <a:stretch/>
        </p:blipFill>
        <p:spPr>
          <a:xfrm>
            <a:off x="6159725" y="2406675"/>
            <a:ext cx="2859825" cy="2001875"/>
          </a:xfrm>
          <a:prstGeom prst="rect">
            <a:avLst/>
          </a:prstGeom>
          <a:noFill/>
          <a:ln>
            <a:noFill/>
          </a:ln>
        </p:spPr>
      </p:pic>
      <p:sp>
        <p:nvSpPr>
          <p:cNvPr id="224" name="Google Shape;224;g23b872249e5_0_0"/>
          <p:cNvSpPr txBox="1"/>
          <p:nvPr/>
        </p:nvSpPr>
        <p:spPr>
          <a:xfrm>
            <a:off x="122300" y="47136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400" u="none" cap="none" strike="noStrike">
                <a:solidFill>
                  <a:srgbClr val="000000"/>
                </a:solidFill>
                <a:latin typeface="Montserrat"/>
                <a:ea typeface="Montserrat"/>
                <a:cs typeface="Montserrat"/>
                <a:sym typeface="Montserrat"/>
              </a:rPr>
              <a:t>Website: </a:t>
            </a:r>
            <a:r>
              <a:rPr b="0" i="0" lang="es" sz="1400" u="sng" cap="none" strike="noStrike">
                <a:solidFill>
                  <a:schemeClr val="hlink"/>
                </a:solidFill>
                <a:latin typeface="Montserrat"/>
                <a:ea typeface="Montserrat"/>
                <a:cs typeface="Montserrat"/>
                <a:sym typeface="Montserrat"/>
                <a:hlinkClick r:id="rId6"/>
              </a:rPr>
              <a:t>https://segment-anything.com/</a:t>
            </a:r>
            <a:r>
              <a:rPr b="0" i="0" lang="es" sz="1400" u="none" cap="none" strike="noStrike">
                <a:solidFill>
                  <a:srgbClr val="000000"/>
                </a:solidFill>
                <a:latin typeface="Montserrat"/>
                <a:ea typeface="Montserrat"/>
                <a:cs typeface="Montserrat"/>
                <a:sym typeface="Montserrat"/>
              </a:rPr>
              <a:t> y blog: </a:t>
            </a:r>
            <a:r>
              <a:rPr b="0" i="0" lang="es" sz="1400" u="sng" cap="none" strike="noStrike">
                <a:solidFill>
                  <a:schemeClr val="hlink"/>
                </a:solidFill>
                <a:latin typeface="Montserrat"/>
                <a:ea typeface="Montserrat"/>
                <a:cs typeface="Montserrat"/>
                <a:sym typeface="Montserrat"/>
                <a:hlinkClick r:id="rId7"/>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i="0" sz="2000" u="none" cap="none" strike="noStrike">
              <a:solidFill>
                <a:srgbClr val="000000"/>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Introducción a problemas en visión por computadora. Clasificación. Arquitecturas AlexNet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Residual Networks, Arquitecturas ResNet. Arquitecturas Inception. Transfer Learning. </a:t>
            </a:r>
            <a:r>
              <a:rPr lang="es" sz="1300">
                <a:latin typeface="Montserrat"/>
                <a:ea typeface="Montserrat"/>
                <a:cs typeface="Montserrat"/>
                <a:sym typeface="Montserrat"/>
              </a:rPr>
              <a:t>Presentación</a:t>
            </a:r>
            <a:r>
              <a:rPr b="0" i="0" lang="es" sz="1300" u="none" cap="none" strike="noStrike">
                <a:solidFill>
                  <a:srgbClr val="000000"/>
                </a:solidFill>
                <a:latin typeface="Montserrat"/>
                <a:ea typeface="Montserrat"/>
                <a:cs typeface="Montserrat"/>
                <a:sym typeface="Montserrat"/>
              </a:rPr>
              <a:t> de TP final.</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Localización y detección de objetos. Algoritmo de Sliding Windows. mAP. Métodos de dos etapas: R-CNN, Fast R-CNN, Faster R-CNN. Métodos de una etapa: YOLO, SSD, etc.</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b="0" i="0" lang="es" sz="1300" u="none" cap="none" strike="noStrike">
                <a:solidFill>
                  <a:srgbClr val="000000"/>
                </a:solidFill>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b="0" i="0" lang="es" sz="1300" u="none" cap="none" strike="noStrike">
                <a:solidFill>
                  <a:srgbClr val="000000"/>
                </a:solidFill>
                <a:latin typeface="Montserrat"/>
                <a:ea typeface="Montserrat"/>
                <a:cs typeface="Montserrat"/>
                <a:sym typeface="Montserrat"/>
              </a:rPr>
              <a:t>Aprendizaje no supervisado. Visual transformers.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Presentación de trabajos integradores.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30" name="Google Shape;230;p19"/>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36" name="Google Shape;236;p20"/>
          <p:cNvGrpSpPr/>
          <p:nvPr/>
        </p:nvGrpSpPr>
        <p:grpSpPr>
          <a:xfrm>
            <a:off x="727650" y="2021320"/>
            <a:ext cx="3444007" cy="2470149"/>
            <a:chOff x="442193" y="1626466"/>
            <a:chExt cx="3444007" cy="2470149"/>
          </a:xfrm>
        </p:grpSpPr>
        <p:pic>
          <p:nvPicPr>
            <p:cNvPr descr="https://miro.medium.com/max/875/1*5ciREAL7xdyXcD-cSRP7Jw.png" id="237" name="Google Shape;237;p20"/>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38" name="Google Shape;238;p20"/>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39" name="Google Shape;239;p20"/>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40" name="Google Shape;240;p20"/>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41" name="Google Shape;241;p20"/>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47" name="Google Shape;247;p21"/>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dd78c37966_0_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53" name="Google Shape;253;g1dd78c37966_0_31"/>
          <p:cNvPicPr preferRelativeResize="0"/>
          <p:nvPr/>
        </p:nvPicPr>
        <p:blipFill rotWithShape="1">
          <a:blip r:embed="rId3">
            <a:alphaModFix/>
          </a:blip>
          <a:srcRect b="0" l="0" r="0" t="0"/>
          <a:stretch/>
        </p:blipFill>
        <p:spPr>
          <a:xfrm>
            <a:off x="1034538" y="1329925"/>
            <a:ext cx="7074915" cy="370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59" name="Google Shape;259;p22"/>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60" name="Google Shape;260;p22"/>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g1dd78c37966_0_25"/>
          <p:cNvPicPr preferRelativeResize="0"/>
          <p:nvPr/>
        </p:nvPicPr>
        <p:blipFill rotWithShape="1">
          <a:blip r:embed="rId3">
            <a:alphaModFix/>
          </a:blip>
          <a:srcRect b="0" l="0" r="0" t="0"/>
          <a:stretch/>
        </p:blipFill>
        <p:spPr>
          <a:xfrm>
            <a:off x="2005013" y="1295400"/>
            <a:ext cx="5133975" cy="3848100"/>
          </a:xfrm>
          <a:prstGeom prst="rect">
            <a:avLst/>
          </a:prstGeom>
          <a:noFill/>
          <a:ln>
            <a:noFill/>
          </a:ln>
        </p:spPr>
      </p:pic>
      <p:sp>
        <p:nvSpPr>
          <p:cNvPr id="266" name="Google Shape;266;g1dd78c37966_0_25"/>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Redes Convolucionales</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3"/>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72" name="Google Shape;272;p23"/>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73" name="Google Shape;273;p23"/>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74" name="Google Shape;274;p23"/>
          <p:cNvCxnSpPr>
            <a:stCxn id="271" idx="3"/>
            <a:endCxn id="272"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75" name="Google Shape;275;p23"/>
          <p:cNvCxnSpPr>
            <a:stCxn id="272" idx="3"/>
            <a:endCxn id="273"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76" name="Google Shape;276;p23"/>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77" name="Google Shape;277;p23"/>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78" name="Google Shape;278;p23"/>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79" name="Google Shape;279;p23"/>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85" name="Google Shape;285;p24"/>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86" name="Google Shape;286;p24"/>
          <p:cNvSpPr txBox="1"/>
          <p:nvPr/>
        </p:nvSpPr>
        <p:spPr>
          <a:xfrm>
            <a:off x="168267" y="1251000"/>
            <a:ext cx="3953233" cy="3948004"/>
          </a:xfrm>
          <a:prstGeom prst="rect">
            <a:avLst/>
          </a:prstGeom>
          <a:blipFill rotWithShape="1">
            <a:blip r:embed="rId4">
              <a:alphaModFix/>
            </a:blip>
            <a:stretch>
              <a:fillRect b="-141" l="-145"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b="0" i="0" lang="es" sz="1400" u="none" cap="none" strike="noStrike">
                <a:solidFill>
                  <a:srgbClr val="000000"/>
                </a:solidFill>
                <a:latin typeface="Montserrat"/>
                <a:ea typeface="Montserrat"/>
                <a:cs typeface="Montserrat"/>
                <a:sym typeface="Montserrat"/>
              </a:rPr>
              <a:t>. 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292" name="Google Shape;292;p25"/>
          <p:cNvPicPr preferRelativeResize="0"/>
          <p:nvPr/>
        </p:nvPicPr>
        <p:blipFill rotWithShape="1">
          <a:blip r:embed="rId3">
            <a:alphaModFix/>
          </a:blip>
          <a:srcRect b="0" l="0" r="0" t="0"/>
          <a:stretch/>
        </p:blipFill>
        <p:spPr>
          <a:xfrm>
            <a:off x="4875796" y="1446525"/>
            <a:ext cx="4094075" cy="2898050"/>
          </a:xfrm>
          <a:prstGeom prst="rect">
            <a:avLst/>
          </a:prstGeom>
          <a:noFill/>
          <a:ln>
            <a:noFill/>
          </a:ln>
        </p:spPr>
      </p:pic>
      <p:sp>
        <p:nvSpPr>
          <p:cNvPr id="293" name="Google Shape;293;p25"/>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294" name="Google Shape;294;p25"/>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5" name="Google Shape;295;p25"/>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6" name="Google Shape;296;p25"/>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Las capas de pooling no aportan parámetros entrenables ni modifican la cantidad de canales del volumen de entrada.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02" name="Google Shape;302;p26"/>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clasificación y, en general, para procesamiento de imágenes, consta de una primera etapa con capas convolucionales y de pooling para la extracción de características, seguida de capas densas para la clasificación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303" name="Google Shape;303;p26"/>
          <p:cNvPicPr preferRelativeResize="0"/>
          <p:nvPr/>
        </p:nvPicPr>
        <p:blipFill rotWithShape="1">
          <a:blip r:embed="rId3">
            <a:alphaModFix/>
          </a:blip>
          <a:srcRect b="0" l="0" r="0" t="0"/>
          <a:stretch/>
        </p:blipFill>
        <p:spPr>
          <a:xfrm>
            <a:off x="1848513" y="2177375"/>
            <a:ext cx="5418176" cy="2900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Trabajo práctico integrador</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puede hacer en grupos de hasta 2 personas.</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presenta en la última clase.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09" name="Google Shape;309;p27"/>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310" name="Google Shape;310;p27"/>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316" name="Google Shape;316;p28"/>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317" name="Google Shape;317;p28"/>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23" name="Google Shape;323;p29"/>
          <p:cNvGraphicFramePr/>
          <p:nvPr/>
        </p:nvGraphicFramePr>
        <p:xfrm>
          <a:off x="1021773" y="1455453"/>
          <a:ext cx="3000000" cy="3000000"/>
        </p:xfrm>
        <a:graphic>
          <a:graphicData uri="http://schemas.openxmlformats.org/drawingml/2006/table">
            <a:tbl>
              <a:tblPr bandRow="1" firstRow="1">
                <a:noFill/>
                <a:tableStyleId>{3D243AC6-BD6C-4111-9F31-04388914AA37}</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29" name="Google Shape;329;p30"/>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35" name="Google Shape;335;p31"/>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36" name="Google Shape;336;p31"/>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42" name="Google Shape;342;p32"/>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43" name="Google Shape;343;p32"/>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44" name="Google Shape;344;p32"/>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45" name="Google Shape;345;p32"/>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51" name="Google Shape;351;p33"/>
          <p:cNvGraphicFramePr/>
          <p:nvPr/>
        </p:nvGraphicFramePr>
        <p:xfrm>
          <a:off x="869516" y="1379252"/>
          <a:ext cx="3000000" cy="3000000"/>
        </p:xfrm>
        <a:graphic>
          <a:graphicData uri="http://schemas.openxmlformats.org/drawingml/2006/table">
            <a:tbl>
              <a:tblPr bandRow="1" firstRow="1">
                <a:noFill/>
                <a:tableStyleId>{3D243AC6-BD6C-4111-9F31-04388914AA37}</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57" name="Google Shape;357;p34"/>
          <p:cNvGraphicFramePr/>
          <p:nvPr/>
        </p:nvGraphicFramePr>
        <p:xfrm>
          <a:off x="1203000" y="2002388"/>
          <a:ext cx="3000000" cy="3000000"/>
        </p:xfrm>
        <a:graphic>
          <a:graphicData uri="http://schemas.openxmlformats.org/drawingml/2006/table">
            <a:tbl>
              <a:tblPr>
                <a:noFill/>
                <a:tableStyleId>{3D243AC6-BD6C-4111-9F31-04388914AA37}</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8" name="Google Shape;358;p34"/>
          <p:cNvGraphicFramePr/>
          <p:nvPr/>
        </p:nvGraphicFramePr>
        <p:xfrm>
          <a:off x="6653525" y="2794813"/>
          <a:ext cx="3000000" cy="3000000"/>
        </p:xfrm>
        <a:graphic>
          <a:graphicData uri="http://schemas.openxmlformats.org/drawingml/2006/table">
            <a:tbl>
              <a:tblPr>
                <a:noFill/>
                <a:tableStyleId>{3D243AC6-BD6C-4111-9F31-04388914AA37}</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59" name="Google Shape;359;p34"/>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60" name="Google Shape;360;p34"/>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activación no lineal</a:t>
            </a:r>
            <a:endParaRPr b="0" i="0" sz="1400" u="none" cap="none" strike="noStrike">
              <a:solidFill>
                <a:srgbClr val="000000"/>
              </a:solidFill>
              <a:latin typeface="Montserrat"/>
              <a:ea typeface="Montserrat"/>
              <a:cs typeface="Montserrat"/>
              <a:sym typeface="Montserrat"/>
            </a:endParaRPr>
          </a:p>
        </p:txBody>
      </p:sp>
      <p:sp>
        <p:nvSpPr>
          <p:cNvPr id="361" name="Google Shape;361;p34"/>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62" name="Google Shape;362;p34"/>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68" name="Google Shape;368;p35"/>
          <p:cNvGraphicFramePr/>
          <p:nvPr/>
        </p:nvGraphicFramePr>
        <p:xfrm>
          <a:off x="388700" y="2002388"/>
          <a:ext cx="3000000" cy="3000000"/>
        </p:xfrm>
        <a:graphic>
          <a:graphicData uri="http://schemas.openxmlformats.org/drawingml/2006/table">
            <a:tbl>
              <a:tblPr>
                <a:noFill/>
                <a:tableStyleId>{3D243AC6-BD6C-4111-9F31-04388914AA37}</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69" name="Google Shape;369;p35"/>
          <p:cNvGraphicFramePr/>
          <p:nvPr/>
        </p:nvGraphicFramePr>
        <p:xfrm>
          <a:off x="7886375" y="2794813"/>
          <a:ext cx="3000000" cy="3000000"/>
        </p:xfrm>
        <a:graphic>
          <a:graphicData uri="http://schemas.openxmlformats.org/drawingml/2006/table">
            <a:tbl>
              <a:tblPr>
                <a:noFill/>
                <a:tableStyleId>{3D243AC6-BD6C-4111-9F31-04388914AA37}</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70" name="Google Shape;370;p35"/>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71" name="Google Shape;371;p35"/>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72" name="Google Shape;372;p35"/>
          <p:cNvGraphicFramePr/>
          <p:nvPr/>
        </p:nvGraphicFramePr>
        <p:xfrm>
          <a:off x="4606888" y="2398601"/>
          <a:ext cx="3000000" cy="3000000"/>
        </p:xfrm>
        <a:graphic>
          <a:graphicData uri="http://schemas.openxmlformats.org/drawingml/2006/table">
            <a:tbl>
              <a:tblPr>
                <a:noFill/>
                <a:tableStyleId>{3D243AC6-BD6C-4111-9F31-04388914AA37}</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73" name="Google Shape;373;p35"/>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74" name="Google Shape;374;p35"/>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300" u="none" cap="none" strike="noStrike">
              <a:solidFill>
                <a:srgbClr val="000000"/>
              </a:solidFill>
              <a:latin typeface="Montserrat"/>
              <a:ea typeface="Montserrat"/>
              <a:cs typeface="Montserrat"/>
              <a:sym typeface="Montserrat"/>
            </a:endParaRPr>
          </a:p>
        </p:txBody>
      </p:sp>
      <p:cxnSp>
        <p:nvCxnSpPr>
          <p:cNvPr id="375" name="Google Shape;375;p35"/>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76" name="Google Shape;376;p35"/>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82" name="Google Shape;382;p36"/>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b="0" i="0" lang="es" sz="1400" u="none" cap="none" strike="noStrike">
                <a:solidFill>
                  <a:srgbClr val="000000"/>
                </a:solidFill>
                <a:latin typeface="Montserrat"/>
                <a:ea typeface="Montserrat"/>
                <a:cs typeface="Montserrat"/>
                <a:sym typeface="Montserrat"/>
              </a:rPr>
              <a:t> (Receptive Field)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Slack: Canal </a:t>
            </a:r>
            <a:r>
              <a:rPr lang="es" sz="1600" u="sng">
                <a:solidFill>
                  <a:schemeClr val="hlink"/>
                </a:solidFill>
                <a:latin typeface="Montserrat"/>
                <a:ea typeface="Montserrat"/>
                <a:cs typeface="Montserrat"/>
                <a:sym typeface="Montserrat"/>
                <a:hlinkClick r:id="rId4"/>
              </a:rPr>
              <a:t>#vpc2</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7"/>
          <p:cNvSpPr txBox="1"/>
          <p:nvPr>
            <p:ph idx="1" type="body"/>
          </p:nvPr>
        </p:nvSpPr>
        <p:spPr>
          <a:xfrm>
            <a:off x="727650" y="1288200"/>
            <a:ext cx="8160900" cy="140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más variabilidad a nuestro conjunto de datos. Los nuevos datos pueden generarse a partir de los ya existentes, mediante distintos tipos de transformaciones,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88" name="Google Shape;388;p3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89" name="Google Shape;389;p37"/>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90" name="Google Shape;390;p37"/>
          <p:cNvPicPr preferRelativeResize="0"/>
          <p:nvPr/>
        </p:nvPicPr>
        <p:blipFill rotWithShape="1">
          <a:blip r:embed="rId4">
            <a:alphaModFix/>
          </a:blip>
          <a:srcRect b="0" l="0" r="0" t="0"/>
          <a:stretch/>
        </p:blipFill>
        <p:spPr>
          <a:xfrm>
            <a:off x="5026200" y="2629900"/>
            <a:ext cx="3323275" cy="2295025"/>
          </a:xfrm>
          <a:prstGeom prst="rect">
            <a:avLst/>
          </a:prstGeom>
          <a:noFill/>
          <a:ln>
            <a:noFill/>
          </a:ln>
        </p:spPr>
      </p:pic>
      <p:sp>
        <p:nvSpPr>
          <p:cNvPr id="391" name="Google Shape;391;p37"/>
          <p:cNvSpPr txBox="1"/>
          <p:nvPr/>
        </p:nvSpPr>
        <p:spPr>
          <a:xfrm>
            <a:off x="768100" y="2783575"/>
            <a:ext cx="3678000" cy="1603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es" sz="1700" u="none" cap="none" strike="noStrike">
                <a:solidFill>
                  <a:schemeClr val="accent1"/>
                </a:solidFill>
                <a:latin typeface="Montserrat"/>
                <a:ea typeface="Montserrat"/>
                <a:cs typeface="Montserrat"/>
                <a:sym typeface="Montserrat"/>
              </a:rPr>
              <a:t>No es una herramienta exclusiva de computer vision, se puede aplicar en otros dominios!</a:t>
            </a:r>
            <a:endParaRPr b="1" i="0" sz="1700" u="none" cap="none" strike="noStrike">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dd78c37966_0_1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pic>
        <p:nvPicPr>
          <p:cNvPr id="397" name="Google Shape;397;g1dd78c37966_0_12"/>
          <p:cNvPicPr preferRelativeResize="0"/>
          <p:nvPr/>
        </p:nvPicPr>
        <p:blipFill rotWithShape="1">
          <a:blip r:embed="rId3">
            <a:alphaModFix/>
          </a:blip>
          <a:srcRect b="0" l="0" r="0" t="0"/>
          <a:stretch/>
        </p:blipFill>
        <p:spPr>
          <a:xfrm>
            <a:off x="1924550" y="1324775"/>
            <a:ext cx="5294876" cy="3514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dd78c37966_0_1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¿Para que se utiliza?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Incrementar el tamaño del conjunto de datos:</a:t>
            </a:r>
            <a:r>
              <a:rPr lang="es" sz="1400">
                <a:latin typeface="Montserrat"/>
                <a:ea typeface="Montserrat"/>
                <a:cs typeface="Montserrat"/>
                <a:sym typeface="Montserrat"/>
              </a:rPr>
              <a:t> Indispensable cuando el conjunto de datos es pequeño y cuando es costoso obtener o etiquetar nuevos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Evitar el sobreentrenamiento:</a:t>
            </a:r>
            <a:r>
              <a:rPr lang="es" sz="1400">
                <a:latin typeface="Montserrat"/>
                <a:ea typeface="Montserrat"/>
                <a:cs typeface="Montserrat"/>
                <a:sym typeface="Montserrat"/>
              </a:rPr>
              <a:t> Busca mejorar la capacidad de los modelos de generalizar sobre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Permite balancear las clases del conjunto de datos:</a:t>
            </a:r>
            <a:r>
              <a:rPr lang="es" sz="1400">
                <a:latin typeface="Montserrat"/>
                <a:ea typeface="Montserrat"/>
                <a:cs typeface="Montserrat"/>
                <a:sym typeface="Montserrat"/>
              </a:rPr>
              <a:t> Compensa las variaciones en la distribución de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Mejorar las métricas del modelo:</a:t>
            </a:r>
            <a:r>
              <a:rPr lang="es" sz="1400">
                <a:latin typeface="Montserrat"/>
                <a:ea typeface="Montserrat"/>
                <a:cs typeface="Montserrat"/>
                <a:sym typeface="Montserrat"/>
              </a:rPr>
              <a:t> Enrobustece al modelo frente a variaciones en la distribución de los datos de validación o testeo.</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403" name="Google Shape;403;g1dd78c37966_0_1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404" name="Google Shape;404;g1dd78c37966_0_1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8"/>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410" name="Google Shape;410;p38"/>
          <p:cNvPicPr preferRelativeResize="0"/>
          <p:nvPr/>
        </p:nvPicPr>
        <p:blipFill rotWithShape="1">
          <a:blip r:embed="rId3">
            <a:alphaModFix/>
          </a:blip>
          <a:srcRect b="0" l="0" r="0" t="0"/>
          <a:stretch/>
        </p:blipFill>
        <p:spPr>
          <a:xfrm>
            <a:off x="1063025" y="1294000"/>
            <a:ext cx="7106549" cy="3664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9"/>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416" name="Google Shape;416;p39"/>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422" name="Google Shape;422;p40"/>
          <p:cNvPicPr preferRelativeResize="0"/>
          <p:nvPr/>
        </p:nvPicPr>
        <p:blipFill rotWithShape="1">
          <a:blip r:embed="rId3">
            <a:alphaModFix/>
          </a:blip>
          <a:srcRect b="0" l="0" r="0" t="0"/>
          <a:stretch/>
        </p:blipFill>
        <p:spPr>
          <a:xfrm>
            <a:off x="1662113" y="2299700"/>
            <a:ext cx="5819775" cy="1733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1"/>
          <p:cNvPicPr preferRelativeResize="0"/>
          <p:nvPr/>
        </p:nvPicPr>
        <p:blipFill rotWithShape="1">
          <a:blip r:embed="rId3">
            <a:alphaModFix/>
          </a:blip>
          <a:srcRect b="0" l="0" r="0" t="0"/>
          <a:stretch/>
        </p:blipFill>
        <p:spPr>
          <a:xfrm>
            <a:off x="2988650" y="2143925"/>
            <a:ext cx="3157000" cy="2701350"/>
          </a:xfrm>
          <a:prstGeom prst="rect">
            <a:avLst/>
          </a:prstGeom>
          <a:noFill/>
          <a:ln>
            <a:noFill/>
          </a:ln>
        </p:spPr>
      </p:pic>
      <p:sp>
        <p:nvSpPr>
          <p:cNvPr id="428" name="Google Shape;428;p41"/>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Mezcla de imágenes</a:t>
            </a:r>
            <a:endParaRPr/>
          </a:p>
        </p:txBody>
      </p:sp>
      <p:sp>
        <p:nvSpPr>
          <p:cNvPr id="429" name="Google Shape;429;p41"/>
          <p:cNvSpPr txBox="1"/>
          <p:nvPr/>
        </p:nvSpPr>
        <p:spPr>
          <a:xfrm>
            <a:off x="673625" y="1347250"/>
            <a:ext cx="8071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mezcla de imágenes resulta ser una práctica contraintuitiva desde el punto de vista humano pero hay estudios que demuestran su funcionamiento en la clasificación de imágenes.</a:t>
            </a:r>
            <a:endParaRPr b="0" i="0" sz="1400" u="none" cap="none" strike="noStrike">
              <a:solidFill>
                <a:srgbClr val="000000"/>
              </a:solidFill>
              <a:latin typeface="Montserrat"/>
              <a:ea typeface="Montserrat"/>
              <a:cs typeface="Montserrat"/>
              <a:sym typeface="Montserrat"/>
            </a:endParaRPr>
          </a:p>
        </p:txBody>
      </p:sp>
      <p:sp>
        <p:nvSpPr>
          <p:cNvPr id="430" name="Google Shape;430;p41"/>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Hiroshi Inoue, 2018. Data Augmentation by Pairing Samples for Images Classification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basadas en Deep Learning</a:t>
            </a:r>
            <a:endParaRPr/>
          </a:p>
        </p:txBody>
      </p:sp>
      <p:pic>
        <p:nvPicPr>
          <p:cNvPr id="436" name="Google Shape;436;p42"/>
          <p:cNvPicPr preferRelativeResize="0"/>
          <p:nvPr/>
        </p:nvPicPr>
        <p:blipFill rotWithShape="1">
          <a:blip r:embed="rId3">
            <a:alphaModFix/>
          </a:blip>
          <a:srcRect b="0" l="0" r="0" t="0"/>
          <a:stretch/>
        </p:blipFill>
        <p:spPr>
          <a:xfrm>
            <a:off x="2269238" y="2143100"/>
            <a:ext cx="5061528" cy="2386675"/>
          </a:xfrm>
          <a:prstGeom prst="rect">
            <a:avLst/>
          </a:prstGeom>
          <a:noFill/>
          <a:ln>
            <a:noFill/>
          </a:ln>
        </p:spPr>
      </p:pic>
      <p:sp>
        <p:nvSpPr>
          <p:cNvPr id="437" name="Google Shape;437;p42"/>
          <p:cNvSpPr txBox="1"/>
          <p:nvPr/>
        </p:nvSpPr>
        <p:spPr>
          <a:xfrm>
            <a:off x="727650" y="1360850"/>
            <a:ext cx="81447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posible técnica es utilizar redes neuronales para generar imágenes que formen parte del conjunto de entrenamiento. Utilizando Cycle-GAN se pueden generar imágenes de tomografías realistas.</a:t>
            </a:r>
            <a:endParaRPr b="0" i="0" sz="1400" u="none" cap="none" strike="noStrike">
              <a:solidFill>
                <a:srgbClr val="000000"/>
              </a:solidFill>
              <a:latin typeface="Montserrat"/>
              <a:ea typeface="Montserrat"/>
              <a:cs typeface="Montserrat"/>
              <a:sym typeface="Montserrat"/>
            </a:endParaRPr>
          </a:p>
        </p:txBody>
      </p:sp>
      <p:sp>
        <p:nvSpPr>
          <p:cNvPr id="438" name="Google Shape;438;p42"/>
          <p:cNvSpPr txBox="1"/>
          <p:nvPr/>
        </p:nvSpPr>
        <p:spPr>
          <a:xfrm>
            <a:off x="135900" y="4701850"/>
            <a:ext cx="8872200" cy="515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Sandfort et al., 2019. Data augmentation using generative adversarial networks (CycleGAN) to improve generalizability in CT segmentation tasks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dd78c37966_0_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 las redes neuronales</a:t>
            </a:r>
            <a:endParaRPr/>
          </a:p>
        </p:txBody>
      </p:sp>
      <p:sp>
        <p:nvSpPr>
          <p:cNvPr id="444" name="Google Shape;444;g1dd78c37966_0_5"/>
          <p:cNvSpPr txBox="1"/>
          <p:nvPr/>
        </p:nvSpPr>
        <p:spPr>
          <a:xfrm>
            <a:off x="798600" y="4527900"/>
            <a:ext cx="7546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muchos casos, es factible engañar a este tipo de redes neuronales, obteniendo predicciones erróneas sobre imágenes que, a simple vista, tienen otro contenido.</a:t>
            </a:r>
            <a:endParaRPr b="0" i="0" sz="1400" u="none" cap="none" strike="noStrike">
              <a:solidFill>
                <a:srgbClr val="000000"/>
              </a:solidFill>
              <a:latin typeface="Montserrat"/>
              <a:ea typeface="Montserrat"/>
              <a:cs typeface="Montserrat"/>
              <a:sym typeface="Montserrat"/>
            </a:endParaRPr>
          </a:p>
        </p:txBody>
      </p:sp>
      <p:pic>
        <p:nvPicPr>
          <p:cNvPr id="445" name="Google Shape;445;g1dd78c37966_0_5"/>
          <p:cNvPicPr preferRelativeResize="0"/>
          <p:nvPr/>
        </p:nvPicPr>
        <p:blipFill rotWithShape="1">
          <a:blip r:embed="rId3">
            <a:alphaModFix/>
          </a:blip>
          <a:srcRect b="18058" l="0" r="0" t="19064"/>
          <a:stretch/>
        </p:blipFill>
        <p:spPr>
          <a:xfrm>
            <a:off x="841988" y="1355237"/>
            <a:ext cx="7460024" cy="3127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adversarios</a:t>
            </a:r>
            <a:endParaRPr/>
          </a:p>
        </p:txBody>
      </p:sp>
      <p:sp>
        <p:nvSpPr>
          <p:cNvPr id="451" name="Google Shape;451;p43"/>
          <p:cNvSpPr txBox="1"/>
          <p:nvPr/>
        </p:nvSpPr>
        <p:spPr>
          <a:xfrm>
            <a:off x="869550" y="1379975"/>
            <a:ext cx="75468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entrenamiento adversario puede ayudar a encontrar posibles técnicas de aumentación que ayuden a mejorar los puntos débiles de las redes convolucionales.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muy importantes cuando las aplicaciones de estos modelos están relacionadas con identificación de personas, por ejemplo.</a:t>
            </a:r>
            <a:endParaRPr b="0" i="0" sz="1400" u="none" cap="none" strike="noStrike">
              <a:solidFill>
                <a:srgbClr val="000000"/>
              </a:solidFill>
              <a:latin typeface="Montserrat"/>
              <a:ea typeface="Montserrat"/>
              <a:cs typeface="Montserrat"/>
              <a:sym typeface="Montserrat"/>
            </a:endParaRPr>
          </a:p>
        </p:txBody>
      </p:sp>
      <p:pic>
        <p:nvPicPr>
          <p:cNvPr id="452" name="Google Shape;452;p43"/>
          <p:cNvPicPr preferRelativeResize="0"/>
          <p:nvPr/>
        </p:nvPicPr>
        <p:blipFill rotWithShape="1">
          <a:blip r:embed="rId3">
            <a:alphaModFix/>
          </a:blip>
          <a:srcRect b="0" l="0" r="0" t="0"/>
          <a:stretch/>
        </p:blipFill>
        <p:spPr>
          <a:xfrm>
            <a:off x="1899227" y="2936900"/>
            <a:ext cx="5345524" cy="202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58" name="Google Shape;458;p44"/>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debe tener cuidado con las transformaciones elegidas porque pueden modificar el valor de las etiquetas según sea el conjunto de datos que estamos utilizando.</a:t>
            </a:r>
            <a:endParaRPr b="0" i="0" sz="1400" u="none" cap="none" strike="noStrike">
              <a:solidFill>
                <a:srgbClr val="000000"/>
              </a:solidFill>
              <a:latin typeface="Montserrat"/>
              <a:ea typeface="Montserrat"/>
              <a:cs typeface="Montserrat"/>
              <a:sym typeface="Montserrat"/>
            </a:endParaRPr>
          </a:p>
        </p:txBody>
      </p:sp>
      <p:grpSp>
        <p:nvGrpSpPr>
          <p:cNvPr id="459" name="Google Shape;459;p44"/>
          <p:cNvGrpSpPr/>
          <p:nvPr/>
        </p:nvGrpSpPr>
        <p:grpSpPr>
          <a:xfrm>
            <a:off x="727650" y="2106900"/>
            <a:ext cx="3220175" cy="2342724"/>
            <a:chOff x="727650" y="2106900"/>
            <a:chExt cx="3220175" cy="2342724"/>
          </a:xfrm>
        </p:grpSpPr>
        <p:grpSp>
          <p:nvGrpSpPr>
            <p:cNvPr id="460" name="Google Shape;460;p44"/>
            <p:cNvGrpSpPr/>
            <p:nvPr/>
          </p:nvGrpSpPr>
          <p:grpSpPr>
            <a:xfrm>
              <a:off x="727650" y="2433875"/>
              <a:ext cx="3220175" cy="2015749"/>
              <a:chOff x="727650" y="1805225"/>
              <a:chExt cx="3220175" cy="2015749"/>
            </a:xfrm>
          </p:grpSpPr>
          <p:pic>
            <p:nvPicPr>
              <p:cNvPr id="461" name="Google Shape;461;p44"/>
              <p:cNvPicPr preferRelativeResize="0"/>
              <p:nvPr/>
            </p:nvPicPr>
            <p:blipFill rotWithShape="1">
              <a:blip r:embed="rId3">
                <a:alphaModFix/>
              </a:blip>
              <a:srcRect b="0" l="0" r="0" t="0"/>
              <a:stretch/>
            </p:blipFill>
            <p:spPr>
              <a:xfrm>
                <a:off x="727650" y="2228424"/>
                <a:ext cx="3220175" cy="1592550"/>
              </a:xfrm>
              <a:prstGeom prst="rect">
                <a:avLst/>
              </a:prstGeom>
              <a:noFill/>
              <a:ln>
                <a:noFill/>
              </a:ln>
            </p:spPr>
          </p:pic>
          <p:sp>
            <p:nvSpPr>
              <p:cNvPr id="462" name="Google Shape;462;p44"/>
              <p:cNvSpPr txBox="1"/>
              <p:nvPr/>
            </p:nvSpPr>
            <p:spPr>
              <a:xfrm>
                <a:off x="826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63" name="Google Shape;463;p44"/>
              <p:cNvSpPr txBox="1"/>
              <p:nvPr/>
            </p:nvSpPr>
            <p:spPr>
              <a:xfrm>
                <a:off x="23255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64" name="Google Shape;464;p44"/>
            <p:cNvSpPr txBox="1"/>
            <p:nvPr/>
          </p:nvSpPr>
          <p:spPr>
            <a:xfrm>
              <a:off x="1650888" y="2106900"/>
              <a:ext cx="1373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9</a:t>
              </a:r>
              <a:endParaRPr b="1" i="0" sz="1200" u="none" cap="none" strike="noStrike">
                <a:solidFill>
                  <a:schemeClr val="dk2"/>
                </a:solidFill>
                <a:latin typeface="Montserrat"/>
                <a:ea typeface="Montserrat"/>
                <a:cs typeface="Montserrat"/>
                <a:sym typeface="Montserrat"/>
              </a:endParaRPr>
            </a:p>
          </p:txBody>
        </p:sp>
      </p:grpSp>
      <p:grpSp>
        <p:nvGrpSpPr>
          <p:cNvPr id="465" name="Google Shape;465;p44"/>
          <p:cNvGrpSpPr/>
          <p:nvPr/>
        </p:nvGrpSpPr>
        <p:grpSpPr>
          <a:xfrm>
            <a:off x="4235200" y="2106900"/>
            <a:ext cx="4507750" cy="2337225"/>
            <a:chOff x="4235200" y="2106900"/>
            <a:chExt cx="4507750" cy="2337225"/>
          </a:xfrm>
        </p:grpSpPr>
        <p:grpSp>
          <p:nvGrpSpPr>
            <p:cNvPr id="466" name="Google Shape;466;p44"/>
            <p:cNvGrpSpPr/>
            <p:nvPr/>
          </p:nvGrpSpPr>
          <p:grpSpPr>
            <a:xfrm>
              <a:off x="4235200" y="3045600"/>
              <a:ext cx="4507750" cy="1398525"/>
              <a:chOff x="4425450" y="2859500"/>
              <a:chExt cx="4507750" cy="1398525"/>
            </a:xfrm>
          </p:grpSpPr>
          <p:pic>
            <p:nvPicPr>
              <p:cNvPr id="467" name="Google Shape;467;p44"/>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68" name="Google Shape;468;p44"/>
              <p:cNvPicPr preferRelativeResize="0"/>
              <p:nvPr/>
            </p:nvPicPr>
            <p:blipFill rotWithShape="1">
              <a:blip r:embed="rId4">
                <a:alphaModFix/>
              </a:blip>
              <a:srcRect b="24669" l="24147" r="65146" t="54942"/>
              <a:stretch/>
            </p:blipFill>
            <p:spPr>
              <a:xfrm>
                <a:off x="6710750" y="2859500"/>
                <a:ext cx="2222450" cy="1398525"/>
              </a:xfrm>
              <a:prstGeom prst="rect">
                <a:avLst/>
              </a:prstGeom>
              <a:noFill/>
              <a:ln>
                <a:noFill/>
              </a:ln>
            </p:spPr>
          </p:pic>
        </p:grpSp>
        <p:grpSp>
          <p:nvGrpSpPr>
            <p:cNvPr id="469" name="Google Shape;469;p44"/>
            <p:cNvGrpSpPr/>
            <p:nvPr/>
          </p:nvGrpSpPr>
          <p:grpSpPr>
            <a:xfrm>
              <a:off x="4659575" y="2439725"/>
              <a:ext cx="3659000" cy="605875"/>
              <a:chOff x="433575" y="1768750"/>
              <a:chExt cx="3659000" cy="605875"/>
            </a:xfrm>
          </p:grpSpPr>
          <p:sp>
            <p:nvSpPr>
              <p:cNvPr id="470" name="Google Shape;470;p44"/>
              <p:cNvSpPr txBox="1"/>
              <p:nvPr/>
            </p:nvSpPr>
            <p:spPr>
              <a:xfrm>
                <a:off x="433575" y="1768750"/>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71" name="Google Shape;471;p44"/>
              <p:cNvSpPr txBox="1"/>
              <p:nvPr/>
            </p:nvSpPr>
            <p:spPr>
              <a:xfrm>
                <a:off x="2718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72" name="Google Shape;472;p44"/>
            <p:cNvSpPr txBox="1"/>
            <p:nvPr/>
          </p:nvSpPr>
          <p:spPr>
            <a:xfrm>
              <a:off x="5691375" y="2106900"/>
              <a:ext cx="159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Perro</a:t>
              </a:r>
              <a:endParaRPr b="1" i="0" sz="12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78" name="Google Shape;478;p45"/>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Oscurecer mucho la imagen puede hacer que el objeto de interés sea imposible de detectar.</a:t>
            </a:r>
            <a:endParaRPr b="0" i="0" sz="1400" u="none" cap="none" strike="noStrike">
              <a:solidFill>
                <a:srgbClr val="000000"/>
              </a:solidFill>
              <a:latin typeface="Montserrat"/>
              <a:ea typeface="Montserrat"/>
              <a:cs typeface="Montserrat"/>
              <a:sym typeface="Montserrat"/>
            </a:endParaRPr>
          </a:p>
        </p:txBody>
      </p:sp>
      <p:grpSp>
        <p:nvGrpSpPr>
          <p:cNvPr id="479" name="Google Shape;479;p45"/>
          <p:cNvGrpSpPr/>
          <p:nvPr/>
        </p:nvGrpSpPr>
        <p:grpSpPr>
          <a:xfrm>
            <a:off x="1717917" y="1630179"/>
            <a:ext cx="5786648" cy="1393975"/>
            <a:chOff x="868499" y="1930770"/>
            <a:chExt cx="6265997" cy="1547830"/>
          </a:xfrm>
        </p:grpSpPr>
        <p:pic>
          <p:nvPicPr>
            <p:cNvPr id="480" name="Google Shape;480;p45"/>
            <p:cNvPicPr preferRelativeResize="0"/>
            <p:nvPr/>
          </p:nvPicPr>
          <p:blipFill rotWithShape="1">
            <a:blip r:embed="rId3">
              <a:alphaModFix/>
            </a:blip>
            <a:srcRect b="0" l="0" r="0" t="0"/>
            <a:stretch/>
          </p:blipFill>
          <p:spPr>
            <a:xfrm>
              <a:off x="868499" y="1930775"/>
              <a:ext cx="3095650" cy="1547825"/>
            </a:xfrm>
            <a:prstGeom prst="rect">
              <a:avLst/>
            </a:prstGeom>
            <a:noFill/>
            <a:ln>
              <a:noFill/>
            </a:ln>
          </p:spPr>
        </p:pic>
        <p:pic>
          <p:nvPicPr>
            <p:cNvPr id="481" name="Google Shape;481;p45"/>
            <p:cNvPicPr preferRelativeResize="0"/>
            <p:nvPr/>
          </p:nvPicPr>
          <p:blipFill rotWithShape="1">
            <a:blip r:embed="rId4">
              <a:alphaModFix/>
            </a:blip>
            <a:srcRect b="0" l="0" r="0" t="0"/>
            <a:stretch/>
          </p:blipFill>
          <p:spPr>
            <a:xfrm>
              <a:off x="4038862" y="1930770"/>
              <a:ext cx="3095634" cy="1547825"/>
            </a:xfrm>
            <a:prstGeom prst="rect">
              <a:avLst/>
            </a:prstGeom>
            <a:noFill/>
            <a:ln>
              <a:noFill/>
            </a:ln>
          </p:spPr>
        </p:pic>
      </p:grpSp>
      <p:grpSp>
        <p:nvGrpSpPr>
          <p:cNvPr id="482" name="Google Shape;482;p45"/>
          <p:cNvGrpSpPr/>
          <p:nvPr/>
        </p:nvGrpSpPr>
        <p:grpSpPr>
          <a:xfrm>
            <a:off x="2019425" y="3559919"/>
            <a:ext cx="5105150" cy="1547831"/>
            <a:chOff x="4038850" y="3517069"/>
            <a:chExt cx="5105150" cy="1547831"/>
          </a:xfrm>
        </p:grpSpPr>
        <p:pic>
          <p:nvPicPr>
            <p:cNvPr id="483" name="Google Shape;483;p45"/>
            <p:cNvPicPr preferRelativeResize="0"/>
            <p:nvPr/>
          </p:nvPicPr>
          <p:blipFill rotWithShape="1">
            <a:blip r:embed="rId5">
              <a:alphaModFix/>
            </a:blip>
            <a:srcRect b="0" l="0" r="0" t="0"/>
            <a:stretch/>
          </p:blipFill>
          <p:spPr>
            <a:xfrm>
              <a:off x="4038850" y="3517075"/>
              <a:ext cx="2515225" cy="1547825"/>
            </a:xfrm>
            <a:prstGeom prst="rect">
              <a:avLst/>
            </a:prstGeom>
            <a:noFill/>
            <a:ln>
              <a:noFill/>
            </a:ln>
          </p:spPr>
        </p:pic>
        <p:pic>
          <p:nvPicPr>
            <p:cNvPr id="484" name="Google Shape;484;p45"/>
            <p:cNvPicPr preferRelativeResize="0"/>
            <p:nvPr/>
          </p:nvPicPr>
          <p:blipFill rotWithShape="1">
            <a:blip r:embed="rId6">
              <a:alphaModFix/>
            </a:blip>
            <a:srcRect b="0" l="0" r="0" t="0"/>
            <a:stretch/>
          </p:blipFill>
          <p:spPr>
            <a:xfrm>
              <a:off x="6628775" y="3517069"/>
              <a:ext cx="2515225" cy="1547831"/>
            </a:xfrm>
            <a:prstGeom prst="rect">
              <a:avLst/>
            </a:prstGeom>
            <a:noFill/>
            <a:ln>
              <a:noFill/>
            </a:ln>
          </p:spPr>
        </p:pic>
      </p:grpSp>
      <p:sp>
        <p:nvSpPr>
          <p:cNvPr id="485" name="Google Shape;485;p45"/>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Algunos objetos están muy caracterizados por un color particular.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Otras precauciones a tener en cuenta…</a:t>
            </a:r>
            <a:endParaRPr>
              <a:latin typeface="Montserrat"/>
              <a:ea typeface="Montserrat"/>
              <a:cs typeface="Montserrat"/>
              <a:sym typeface="Montserrat"/>
            </a:endParaRPr>
          </a:p>
        </p:txBody>
      </p:sp>
      <p:sp>
        <p:nvSpPr>
          <p:cNvPr id="491" name="Google Shape;491;p46"/>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t>
            </a:r>
            <a:r>
              <a:rPr b="1" lang="es" sz="1400">
                <a:latin typeface="Montserrat"/>
                <a:ea typeface="Montserrat"/>
                <a:cs typeface="Montserrat"/>
                <a:sym typeface="Montserrat"/>
              </a:rPr>
              <a:t>arrastrar dichos biases</a:t>
            </a:r>
            <a:r>
              <a:rPr lang="es" sz="1400">
                <a:latin typeface="Montserrat"/>
                <a:ea typeface="Montserrat"/>
                <a:cs typeface="Montserrat"/>
                <a:sym typeface="Montserrat"/>
              </a:rPr>
              <a:t> con las modificaciones implementadas.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Las mejores transformaciones serán aquellas que </a:t>
            </a:r>
            <a:r>
              <a:rPr b="1" lang="es" sz="1400">
                <a:latin typeface="Montserrat"/>
                <a:ea typeface="Montserrat"/>
                <a:cs typeface="Montserrat"/>
                <a:sym typeface="Montserrat"/>
              </a:rPr>
              <a:t>modifiquen características que no queremos que nuestro modelo aprenda</a:t>
            </a:r>
            <a:r>
              <a:rPr lang="es" sz="1400">
                <a:latin typeface="Montserrat"/>
                <a:ea typeface="Montserrat"/>
                <a:cs typeface="Montserrat"/>
                <a:sym typeface="Montserrat"/>
              </a:rPr>
              <a:t>, pero hay que tener cuidado de no romper las etiquetas.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a:t>
            </a:r>
            <a:r>
              <a:rPr b="1" lang="es" sz="1400">
                <a:latin typeface="Montserrat"/>
                <a:ea typeface="Montserrat"/>
                <a:cs typeface="Montserrat"/>
                <a:sym typeface="Montserrat"/>
              </a:rPr>
              <a:t>entrenamiento sea más lento </a:t>
            </a:r>
            <a:r>
              <a:rPr lang="es" sz="1400">
                <a:latin typeface="Montserrat"/>
                <a:ea typeface="Montserrat"/>
                <a:cs typeface="Montserrat"/>
                <a:sym typeface="Montserrat"/>
              </a:rPr>
              <a:t>dado que nuestro dataset es más grande. Por lo tanto, siempre se recomienda </a:t>
            </a:r>
            <a:r>
              <a:rPr b="1" lang="es" sz="1400">
                <a:latin typeface="Montserrat"/>
                <a:ea typeface="Montserrat"/>
                <a:cs typeface="Montserrat"/>
                <a:sym typeface="Montserrat"/>
              </a:rPr>
              <a:t>aumentar las iteraciones de entrenamiento</a:t>
            </a:r>
            <a:r>
              <a:rPr lang="es" sz="1400">
                <a:latin typeface="Montserrat"/>
                <a:ea typeface="Montserrat"/>
                <a:cs typeface="Montserrat"/>
                <a:sym typeface="Montserrat"/>
              </a:rPr>
              <a:t> cuando se utilizan este tipo de técnicas.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 algunos métodos de Data Augmentation presentan un </a:t>
            </a:r>
            <a:r>
              <a:rPr b="1" lang="es" sz="1400">
                <a:latin typeface="Montserrat"/>
                <a:ea typeface="Montserrat"/>
                <a:cs typeface="Montserrat"/>
                <a:sym typeface="Montserrat"/>
              </a:rPr>
              <a:t>tiempo de cómputo considerable</a:t>
            </a:r>
            <a:r>
              <a:rPr lang="es" sz="1400">
                <a:latin typeface="Montserrat"/>
                <a:ea typeface="Montserrat"/>
                <a:cs typeface="Montserrat"/>
                <a:sym typeface="Montserrat"/>
              </a:rPr>
              <a:t>, enlenteciendo aún más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métodos de Data Augmentation basados en Deep Learning </a:t>
            </a:r>
            <a:r>
              <a:rPr b="1" lang="es" sz="1400">
                <a:latin typeface="Montserrat"/>
                <a:ea typeface="Montserrat"/>
                <a:cs typeface="Montserrat"/>
                <a:sym typeface="Montserrat"/>
              </a:rPr>
              <a:t>requiere un trabajo extra de generación y evaluación de dichos modelos</a:t>
            </a:r>
            <a:r>
              <a:rPr lang="es" sz="1400">
                <a:latin typeface="Montserrat"/>
                <a:ea typeface="Montserrat"/>
                <a:cs typeface="Montserrat"/>
                <a:sym typeface="Montserrat"/>
              </a:rPr>
              <a:t>.</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dd78c37966_0_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497" name="Google Shape;497;g1dd78c37966_0_44"/>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Online y Offline Data Augmentation </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implementación de Data Augmentation, sobre los datos de entrenamiento, suele hacerse de dos formas: </a:t>
            </a:r>
            <a:r>
              <a:rPr b="1" lang="es" sz="1400">
                <a:latin typeface="Montserrat"/>
                <a:ea typeface="Montserrat"/>
                <a:cs typeface="Montserrat"/>
                <a:sym typeface="Montserrat"/>
              </a:rPr>
              <a:t>online</a:t>
            </a:r>
            <a:r>
              <a:rPr lang="es" sz="1400">
                <a:latin typeface="Montserrat"/>
                <a:ea typeface="Montserrat"/>
                <a:cs typeface="Montserrat"/>
                <a:sym typeface="Montserrat"/>
              </a:rPr>
              <a:t> u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 el dataset de entrenamiento se incrementa generando nuevos archivos, ya sea transformados o sintéticos, que se almacenan junto con los originales. Aporta mayor velocidad durante el entrenamiento.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online</a:t>
            </a:r>
            <a:r>
              <a:rPr lang="es" sz="1400">
                <a:latin typeface="Montserrat"/>
                <a:ea typeface="Montserrat"/>
                <a:cs typeface="Montserrat"/>
                <a:sym typeface="Montserrat"/>
              </a:rPr>
              <a:t> augmentation, las transformaciones se van aplicando de forma aleatoria sobre los datos de cada batch durante el proceso de entrenamiento. Este método resulta conveniente cuando la cantidad de datos es demasiado grande, o el espacio de almacenamiento de los mismos es limitado.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lang="es" sz="1400">
                <a:latin typeface="Montserrat"/>
                <a:ea typeface="Montserrat"/>
                <a:cs typeface="Montserrat"/>
                <a:sym typeface="Montserrat"/>
              </a:rPr>
              <a:t>Estas implementaciones no son excluyentes!</a:t>
            </a: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dd78c37966_0_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03" name="Google Shape;503;g1dd78c37966_0_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Test Time Augmentation (TTA)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Es una técnica utilizada sobre el </a:t>
            </a:r>
            <a:r>
              <a:rPr b="1" lang="es" sz="1400">
                <a:latin typeface="Montserrat"/>
                <a:ea typeface="Montserrat"/>
                <a:cs typeface="Montserrat"/>
                <a:sym typeface="Montserrat"/>
              </a:rPr>
              <a:t>conjunto de testeo</a:t>
            </a:r>
            <a:r>
              <a:rPr lang="es" sz="1400">
                <a:latin typeface="Montserrat"/>
                <a:ea typeface="Montserrat"/>
                <a:cs typeface="Montserrat"/>
                <a:sym typeface="Montserrat"/>
              </a:rPr>
              <a:t> para medir y mejorar la performance del modelo. Consiste en realizar transformaciones sobre dichas imágenes y promediar las predicciones realizadas sobre las diferentes versiones de cada una para formar la predicción final.</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No se suelen utilizar transformaciones muy complejas: rotación, recorte, cambio de escala, cambio de colores.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Se puede interpretar como un ensemble de modelos pero del lado de los datos.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principal desventaja es que agrega más tiempo de procesamiento a cada inferencia.</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u="sng">
                <a:solidFill>
                  <a:schemeClr val="hlink"/>
                </a:solidFill>
                <a:latin typeface="Montserrat"/>
                <a:ea typeface="Montserrat"/>
                <a:cs typeface="Montserrat"/>
                <a:sym typeface="Montserrat"/>
                <a:hlinkClick r:id="rId3"/>
              </a:rPr>
              <a:t>https://stepup.ai/test_time_data_augmentation/</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509" name="Google Shape;509;p47"/>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técnicas de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Comparación de librerías para aplicar Data Augmentation.</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4"/>
              </a:rPr>
              <a:t>Link a Colab</a:t>
            </a:r>
            <a:r>
              <a:rPr b="1" lang="es" sz="2800">
                <a:solidFill>
                  <a:srgbClr val="4A86E8"/>
                </a:solidFill>
                <a:latin typeface="Montserrat"/>
                <a:ea typeface="Montserrat"/>
                <a:cs typeface="Montserrat"/>
                <a:sym typeface="Montserrat"/>
              </a:rPr>
              <a:t>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dd78c37966_0_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Tensorboard</a:t>
            </a:r>
            <a:endParaRPr>
              <a:latin typeface="Montserrat"/>
              <a:ea typeface="Montserrat"/>
              <a:cs typeface="Montserrat"/>
              <a:sym typeface="Montserrat"/>
            </a:endParaRPr>
          </a:p>
        </p:txBody>
      </p:sp>
      <p:sp>
        <p:nvSpPr>
          <p:cNvPr id="515" name="Google Shape;515;g1dd78c37966_0_0"/>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u="sng">
                <a:solidFill>
                  <a:schemeClr val="hlink"/>
                </a:solidFill>
                <a:latin typeface="Montserrat"/>
                <a:ea typeface="Montserrat"/>
                <a:cs typeface="Montserrat"/>
                <a:sym typeface="Montserrat"/>
                <a:hlinkClick r:id="rId3"/>
              </a:rPr>
              <a:t>Tensorboard</a:t>
            </a:r>
            <a:r>
              <a:rPr lang="es" sz="1400">
                <a:latin typeface="Montserrat"/>
                <a:ea typeface="Montserrat"/>
                <a:cs typeface="Montserrat"/>
                <a:sym typeface="Montserrat"/>
              </a:rPr>
              <a:t> es una herramienta de visualización de experimentos y modelos de deep learning.</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se puede hacer?</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Permite hacer un seguimiento de métricas como loss y accuracy, ver un grafo de la red neuronal, registrar resultados de los modelos, ver desviaciones en la distribución de los pesos, entre otras.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Ventajas y desventajas</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Fácil de usar de forma personal o en equipos pequeños.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permite versionar los datos y modelos.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u="sng">
                <a:solidFill>
                  <a:schemeClr val="hlink"/>
                </a:solidFill>
                <a:latin typeface="Montserrat"/>
                <a:ea typeface="Montserrat"/>
                <a:cs typeface="Montserrat"/>
                <a:sym typeface="Montserrat"/>
                <a:hlinkClick r:id="rId4"/>
              </a:rPr>
              <a:t>tensorboard.dev</a:t>
            </a:r>
            <a:r>
              <a:rPr lang="es" sz="1400">
                <a:latin typeface="Montserrat"/>
                <a:ea typeface="Montserrat"/>
                <a:cs typeface="Montserrat"/>
                <a:sym typeface="Montserrat"/>
              </a:rPr>
              <a:t> para almacenar y visualizar los experimentos en la nube.</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escala bien cuando hay millones de datos.</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dda64e0e74_0_0"/>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Ejercicio </a:t>
            </a:r>
            <a:endParaRPr sz="2800">
              <a:latin typeface="Montserrat"/>
              <a:ea typeface="Montserrat"/>
              <a:cs typeface="Montserrat"/>
              <a:sym typeface="Montserrat"/>
            </a:endParaRPr>
          </a:p>
        </p:txBody>
      </p:sp>
      <p:sp>
        <p:nvSpPr>
          <p:cNvPr id="521" name="Google Shape;521;g1dda64e0e74_0_0"/>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sobre dataset de manos - efectos del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000">
              <a:solidFill>
                <a:schemeClr val="dk2"/>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27" name="Google Shape;527;p48"/>
          <p:cNvSpPr txBox="1"/>
          <p:nvPr/>
        </p:nvSpPr>
        <p:spPr>
          <a:xfrm>
            <a:off x="675748" y="596050"/>
            <a:ext cx="6452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Encuesta de clase</a:t>
            </a:r>
            <a:endParaRPr b="1" i="0" sz="2800" u="none" cap="none" strike="noStrike">
              <a:solidFill>
                <a:srgbClr val="1A1A1A"/>
              </a:solidFill>
              <a:latin typeface="Montserrat"/>
              <a:ea typeface="Montserrat"/>
              <a:cs typeface="Montserrat"/>
              <a:sym typeface="Montserrat"/>
            </a:endParaRPr>
          </a:p>
        </p:txBody>
      </p:sp>
      <p:sp>
        <p:nvSpPr>
          <p:cNvPr id="528" name="Google Shape;528;p48"/>
          <p:cNvSpPr txBox="1"/>
          <p:nvPr/>
        </p:nvSpPr>
        <p:spPr>
          <a:xfrm>
            <a:off x="703200" y="1384425"/>
            <a:ext cx="8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29" name="Google Shape;529;p48"/>
          <p:cNvSpPr txBox="1"/>
          <p:nvPr/>
        </p:nvSpPr>
        <p:spPr>
          <a:xfrm>
            <a:off x="752700" y="1492200"/>
            <a:ext cx="61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rgbClr val="1A1A1A"/>
                </a:solidFill>
                <a:latin typeface="Montserrat"/>
                <a:ea typeface="Montserrat"/>
                <a:cs typeface="Montserrat"/>
                <a:sym typeface="Montserrat"/>
                <a:hlinkClick r:id="rId3">
                  <a:extLst>
                    <a:ext uri="{A12FA001-AC4F-418D-AE19-62706E023703}">
                      <ahyp:hlinkClr val="tx"/>
                    </a:ext>
                  </a:extLst>
                </a:hlinkClick>
              </a:rPr>
              <a:t>link</a:t>
            </a:r>
            <a:r>
              <a:rPr b="0" i="0" lang="es" sz="1400" u="none" cap="none" strike="noStrike">
                <a:solidFill>
                  <a:srgbClr val="1A1A1A"/>
                </a:solidFill>
                <a:latin typeface="Montserrat"/>
                <a:ea typeface="Montserrat"/>
                <a:cs typeface="Montserrat"/>
                <a:sym typeface="Montserrat"/>
              </a:rPr>
              <a:t> </a:t>
            </a:r>
            <a:endParaRPr b="0" i="0" sz="1400" u="none" cap="none" strike="noStrike">
              <a:solidFill>
                <a:srgbClr val="1A1A1A"/>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6"/>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7"/>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7"/>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7"/>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8"/>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